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70" r:id="rId9"/>
    <p:sldId id="264" r:id="rId10"/>
    <p:sldId id="265" r:id="rId11"/>
    <p:sldId id="267" r:id="rId12"/>
    <p:sldId id="268" r:id="rId13"/>
    <p:sldId id="269" r:id="rId14"/>
    <p:sldId id="271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45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DE7260-50DB-4559-A8CD-0892DE3AA6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48B2C0A-5719-434A-8961-F0C75E165E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93AC475-6D11-4A43-9513-C1A8EC5D4A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28AD0-DC43-40B7-BFFF-B0EDCD62B5AD}" type="datetimeFigureOut">
              <a:rPr lang="en-US" smtClean="0"/>
              <a:t>5/4/2018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62E53C8-46EF-40B2-B793-9D4C335B3E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95F2D03-2D51-4091-905E-E14FB2D32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3F67EF-DD00-4BD2-8A8F-2D5E2DA40C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9875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73F36B-3AAA-4AA1-846D-4F236B56B0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A81B53B-AF92-42DB-806F-BD627042B4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FAF1C86-0C6F-4AB7-8617-C557C89AD6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28AD0-DC43-40B7-BFFF-B0EDCD62B5AD}" type="datetimeFigureOut">
              <a:rPr lang="en-US" smtClean="0"/>
              <a:t>5/4/2018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EB05ACF-7A80-4DB3-A92E-203695210D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4620891-9840-42D6-9AF6-7EC6B0218D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3F67EF-DD00-4BD2-8A8F-2D5E2DA40C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7620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AC3AF78B-7078-4F2E-BC6F-39927FE3AB5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ECBC559-00AE-43FA-A5E0-AD30DC15FB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6488631-F1AA-4527-A823-AE922A919C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28AD0-DC43-40B7-BFFF-B0EDCD62B5AD}" type="datetimeFigureOut">
              <a:rPr lang="en-US" smtClean="0"/>
              <a:t>5/4/2018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9000BC2-5F4B-472F-AC50-921164B817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3663BE6-FA51-4445-A858-D0B6E1A9E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3F67EF-DD00-4BD2-8A8F-2D5E2DA40C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282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EB664B-30C8-4BF2-938C-CFDBC3A50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EAC20C4-1693-4313-B6DA-FF59A4CA20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DD2A983-1395-4AD4-ACB6-AED3687256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28AD0-DC43-40B7-BFFF-B0EDCD62B5AD}" type="datetimeFigureOut">
              <a:rPr lang="en-US" smtClean="0"/>
              <a:t>5/4/2018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1FE91D8-9E60-43BE-9249-DB9720E24A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A5A46EE-1BFA-46C7-98C0-761A118D0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3F67EF-DD00-4BD2-8A8F-2D5E2DA40C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4146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CCFADC8-9350-4FAC-B4B0-96E142DDC3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02985CB-92EE-432A-8A01-223478BF23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7B8D942-27FB-455A-A9D1-FBC82ABE38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28AD0-DC43-40B7-BFFF-B0EDCD62B5AD}" type="datetimeFigureOut">
              <a:rPr lang="en-US" smtClean="0"/>
              <a:t>5/4/2018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5B037F1-460E-46F0-87BF-FC160F6A8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4020133-5626-4661-AF04-89DD211A8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3F67EF-DD00-4BD2-8A8F-2D5E2DA40C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5078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CC5CFE-3720-47C1-A147-E8714A64C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7008DA1-3C53-467A-9110-37D4FF4B9E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C08159F-9331-41EE-B07E-383620A546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06FFF90-1754-4EA0-8DB0-11D1A7B7A1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28AD0-DC43-40B7-BFFF-B0EDCD62B5AD}" type="datetimeFigureOut">
              <a:rPr lang="en-US" smtClean="0"/>
              <a:t>5/4/2018</a:t>
            </a:fld>
            <a:endParaRPr 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27715F5-38B0-4B43-BD85-31A4B9A372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9C965A0-D176-42D8-AEEC-6D08AFBCB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3F67EF-DD00-4BD2-8A8F-2D5E2DA40C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4824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9853A6-DA88-41EB-96AA-36BE02612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25A8AE1-8711-447F-8020-6DB80D281C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4161072-B934-41D3-9167-ADFC86AD5D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D5FE0F8A-5304-48E2-A3BB-635FF7C34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0FD1B884-CD72-45C1-B3BF-85C2690B527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C65E2105-5BF8-402B-A247-1F2D96EA3A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28AD0-DC43-40B7-BFFF-B0EDCD62B5AD}" type="datetimeFigureOut">
              <a:rPr lang="en-US" smtClean="0"/>
              <a:t>5/4/2018</a:t>
            </a:fld>
            <a:endParaRPr 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27D97947-A991-441D-9817-3F11BBE977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0C70A15-6024-4F31-A391-7C4B286AC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3F67EF-DD00-4BD2-8A8F-2D5E2DA40C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7043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54B166B-D005-4EFA-83F1-8A61A1BE5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3F7D9FDC-43B5-403F-AE7F-8F1C881D37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28AD0-DC43-40B7-BFFF-B0EDCD62B5AD}" type="datetimeFigureOut">
              <a:rPr lang="en-US" smtClean="0"/>
              <a:t>5/4/2018</a:t>
            </a:fld>
            <a:endParaRPr 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B17FEE9-A478-4E28-B30A-0A0503FED8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5CA2BB4-D7B4-4EC3-BF6B-077A88ADB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3F67EF-DD00-4BD2-8A8F-2D5E2DA40C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130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75F878A7-7F0F-484F-B58B-A0194D0051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28AD0-DC43-40B7-BFFF-B0EDCD62B5AD}" type="datetimeFigureOut">
              <a:rPr lang="en-US" smtClean="0"/>
              <a:t>5/4/2018</a:t>
            </a:fld>
            <a:endParaRPr 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E6FB969-924F-4CF3-A87C-BD20EF5E46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1D4167C-14EE-4BC1-9ADA-5308828782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3F67EF-DD00-4BD2-8A8F-2D5E2DA40C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8351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47F35B-205C-43F5-B357-202E715E4D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A5A9521-B5B3-4D9B-A2A9-952D63E994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45742F7-631C-424F-80A2-3CA7B9B7BA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89A4BFE-B219-4F18-9636-C176C867F5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28AD0-DC43-40B7-BFFF-B0EDCD62B5AD}" type="datetimeFigureOut">
              <a:rPr lang="en-US" smtClean="0"/>
              <a:t>5/4/2018</a:t>
            </a:fld>
            <a:endParaRPr 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5297F08-2571-414A-8EB2-B5DE4B75FA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9C962A4-9F11-4E46-BFD2-DFC3A4BB1F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3F67EF-DD00-4BD2-8A8F-2D5E2DA40C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4017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148BDCB-8928-46D6-B906-A81C6B9260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E89C22AA-CA2E-4043-A44F-216A9546C6E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D68614F-E904-4841-896F-BA2A8390B6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4F0C261-75E1-4B96-9595-D41F5C6E02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28AD0-DC43-40B7-BFFF-B0EDCD62B5AD}" type="datetimeFigureOut">
              <a:rPr lang="en-US" smtClean="0"/>
              <a:t>5/4/2018</a:t>
            </a:fld>
            <a:endParaRPr 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740D6C8-6692-4E54-8595-45A7D32935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B4C0EEE-993C-4F14-9D33-BBC2ABE84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3F67EF-DD00-4BD2-8A8F-2D5E2DA40C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1941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068E5F9F-DD95-4427-A408-2B9E7192C5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215114E-A9DE-462B-A7BB-149B103FD5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18605F3-A947-46AD-834A-5FF14086F9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428AD0-DC43-40B7-BFFF-B0EDCD62B5AD}" type="datetimeFigureOut">
              <a:rPr lang="en-US" smtClean="0"/>
              <a:t>5/4/2018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3BEAAF5-D9E5-44FE-9020-7524CD6A1A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5C12F75-A07C-4B2B-B038-EBE0A47F0A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3F67EF-DD00-4BD2-8A8F-2D5E2DA40C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7442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tags" Target="../tags/tag3.xml"/><Relationship Id="rId7" Type="http://schemas.openxmlformats.org/officeDocument/2006/relationships/image" Target="../media/image3.png"/><Relationship Id="rId12" Type="http://schemas.openxmlformats.org/officeDocument/2006/relationships/image" Target="../media/image8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2.png"/><Relationship Id="rId11" Type="http://schemas.openxmlformats.org/officeDocument/2006/relationships/image" Target="../media/image7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6.png"/><Relationship Id="rId4" Type="http://schemas.openxmlformats.org/officeDocument/2006/relationships/tags" Target="../tags/tag4.xml"/><Relationship Id="rId9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tags" Target="../tags/tag7.xml"/><Relationship Id="rId7" Type="http://schemas.openxmlformats.org/officeDocument/2006/relationships/image" Target="../media/image3.png"/><Relationship Id="rId12" Type="http://schemas.openxmlformats.org/officeDocument/2006/relationships/image" Target="../media/image10.png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image" Target="../media/image9.png"/><Relationship Id="rId11" Type="http://schemas.openxmlformats.org/officeDocument/2006/relationships/image" Target="../media/image7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6.png"/><Relationship Id="rId4" Type="http://schemas.openxmlformats.org/officeDocument/2006/relationships/tags" Target="../tags/tag8.xml"/><Relationship Id="rId9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5" Type="http://schemas.openxmlformats.org/officeDocument/2006/relationships/image" Target="../media/image11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428C586-3835-4BBE-A8BB-0A083EB79A6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pPr algn="r"/>
            <a:br>
              <a:rPr lang="en-US" sz="4400" dirty="0"/>
            </a:br>
            <a:r>
              <a:rPr lang="en-US" sz="4400" dirty="0"/>
              <a:t>MoM in 2D analysis for scattering </a:t>
            </a:r>
            <a:br>
              <a:rPr lang="en-US" sz="4400" dirty="0"/>
            </a:br>
            <a:r>
              <a:rPr lang="en-US" sz="4400" dirty="0"/>
              <a:t>by a conducting cylinder 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37485F9-A8B8-4438-8A17-EA7B46C8AE0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dirty="0"/>
              <a:t>Project 3, Yifan Wang</a:t>
            </a:r>
          </a:p>
        </p:txBody>
      </p:sp>
    </p:spTree>
    <p:extLst>
      <p:ext uri="{BB962C8B-B14F-4D97-AF65-F5344CB8AC3E}">
        <p14:creationId xmlns:p14="http://schemas.microsoft.com/office/powerpoint/2010/main" val="10921762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1AB7F9-2BD8-4958-B7F3-95ECB63DE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= </a:t>
            </a:r>
            <a:r>
              <a:rPr lang="en-US" altLang="zh-CN" dirty="0"/>
              <a:t>λ; N = 500, </a:t>
            </a:r>
            <a:r>
              <a:rPr lang="en-US" altLang="zh-CN" sz="4000" dirty="0"/>
              <a:t>scattered field</a:t>
            </a:r>
            <a:endParaRPr 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A424CFA-5CE5-46F3-82DE-AF996189B24C}"/>
              </a:ext>
            </a:extLst>
          </p:cNvPr>
          <p:cNvSpPr txBox="1"/>
          <p:nvPr/>
        </p:nvSpPr>
        <p:spPr>
          <a:xfrm>
            <a:off x="1684281" y="1690686"/>
            <a:ext cx="27035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For TM, |</a:t>
            </a:r>
            <a:r>
              <a:rPr lang="en-US" sz="2400" dirty="0" err="1"/>
              <a:t>Ez</a:t>
            </a:r>
            <a:r>
              <a:rPr lang="en-US" sz="2400" dirty="0"/>
              <a:t>| / |</a:t>
            </a:r>
            <a:r>
              <a:rPr lang="en-US" sz="2400" dirty="0" err="1"/>
              <a:t>E</a:t>
            </a:r>
            <a:r>
              <a:rPr lang="en-US" sz="2400" baseline="30000" dirty="0" err="1"/>
              <a:t>inc</a:t>
            </a:r>
            <a:r>
              <a:rPr lang="en-US" sz="2400" dirty="0"/>
              <a:t>|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48D64B0-B76B-4964-8218-009357214ED4}"/>
              </a:ext>
            </a:extLst>
          </p:cNvPr>
          <p:cNvSpPr txBox="1"/>
          <p:nvPr/>
        </p:nvSpPr>
        <p:spPr>
          <a:xfrm>
            <a:off x="7158108" y="1690687"/>
            <a:ext cx="26747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For TE, |Hz| / |</a:t>
            </a:r>
            <a:r>
              <a:rPr lang="en-US" sz="2400" dirty="0" err="1"/>
              <a:t>H</a:t>
            </a:r>
            <a:r>
              <a:rPr lang="en-US" sz="2400" baseline="30000" dirty="0" err="1"/>
              <a:t>inc</a:t>
            </a:r>
            <a:r>
              <a:rPr lang="en-US" sz="2400" dirty="0"/>
              <a:t>|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F569CE-28E5-4C50-B8A1-E8D45830A3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063" y="2152353"/>
            <a:ext cx="4571999" cy="45719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A2EB07D-C4B7-40F6-8A2D-46EEF15BE6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998" y="2152353"/>
            <a:ext cx="4571999" cy="4571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8977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1AB7F9-2BD8-4958-B7F3-95ECB63DE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= </a:t>
            </a:r>
            <a:r>
              <a:rPr lang="en-US" altLang="zh-CN" dirty="0"/>
              <a:t>λ; N = 500, </a:t>
            </a:r>
            <a:r>
              <a:rPr lang="en-US" altLang="zh-CN" sz="3200" dirty="0"/>
              <a:t>scattered field – </a:t>
            </a:r>
            <a:r>
              <a:rPr lang="en-US" altLang="zh-CN" sz="3200" b="1" dirty="0">
                <a:solidFill>
                  <a:srgbClr val="FF0000"/>
                </a:solidFill>
              </a:rPr>
              <a:t>time domain snapshot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F569CE-28E5-4C50-B8A1-E8D45830A3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063" y="2228553"/>
            <a:ext cx="4571999" cy="44195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A2EB07D-C4B7-40F6-8A2D-46EEF15BE6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998" y="2228553"/>
            <a:ext cx="4571999" cy="441959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F1F5D44-492C-407C-9F3B-9990AB8F6D9E}"/>
              </a:ext>
            </a:extLst>
          </p:cNvPr>
          <p:cNvSpPr txBox="1"/>
          <p:nvPr/>
        </p:nvSpPr>
        <p:spPr>
          <a:xfrm>
            <a:off x="10501640" y="843240"/>
            <a:ext cx="740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(t = 0)</a:t>
            </a:r>
          </a:p>
        </p:txBody>
      </p:sp>
      <p:sp>
        <p:nvSpPr>
          <p:cNvPr id="9" name="文本框 3">
            <a:extLst>
              <a:ext uri="{FF2B5EF4-FFF2-40B4-BE49-F238E27FC236}">
                <a16:creationId xmlns:a16="http://schemas.microsoft.com/office/drawing/2014/main" id="{569CCE7E-B422-48A8-B261-178A1BA4DF3C}"/>
              </a:ext>
            </a:extLst>
          </p:cNvPr>
          <p:cNvSpPr txBox="1"/>
          <p:nvPr/>
        </p:nvSpPr>
        <p:spPr>
          <a:xfrm>
            <a:off x="1174328" y="1690687"/>
            <a:ext cx="39731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For TM, Re(</a:t>
            </a:r>
            <a:r>
              <a:rPr lang="en-US" sz="2400" dirty="0" err="1"/>
              <a:t>Ez</a:t>
            </a:r>
            <a:r>
              <a:rPr lang="en-US" sz="2400" dirty="0"/>
              <a:t>*e^{</a:t>
            </a:r>
            <a:r>
              <a:rPr lang="en-US" sz="2400" dirty="0" err="1"/>
              <a:t>jwt</a:t>
            </a:r>
            <a:r>
              <a:rPr lang="en-US" sz="2400" dirty="0"/>
              <a:t>}) / |</a:t>
            </a:r>
            <a:r>
              <a:rPr lang="en-US" sz="2400" dirty="0" err="1"/>
              <a:t>E</a:t>
            </a:r>
            <a:r>
              <a:rPr lang="en-US" sz="2400" baseline="30000" dirty="0" err="1"/>
              <a:t>inc</a:t>
            </a:r>
            <a:r>
              <a:rPr lang="en-US" sz="2400" dirty="0"/>
              <a:t>|</a:t>
            </a:r>
          </a:p>
        </p:txBody>
      </p:sp>
      <p:sp>
        <p:nvSpPr>
          <p:cNvPr id="10" name="文本框 4">
            <a:extLst>
              <a:ext uri="{FF2B5EF4-FFF2-40B4-BE49-F238E27FC236}">
                <a16:creationId xmlns:a16="http://schemas.microsoft.com/office/drawing/2014/main" id="{3EDAE0BD-E435-4BC2-9AE9-B2B1894B3B98}"/>
              </a:ext>
            </a:extLst>
          </p:cNvPr>
          <p:cNvSpPr txBox="1"/>
          <p:nvPr/>
        </p:nvSpPr>
        <p:spPr>
          <a:xfrm>
            <a:off x="6648155" y="1690688"/>
            <a:ext cx="39442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For TE, Re(Hz*e^{</a:t>
            </a:r>
            <a:r>
              <a:rPr lang="en-US" sz="2400" dirty="0" err="1"/>
              <a:t>jwt</a:t>
            </a:r>
            <a:r>
              <a:rPr lang="en-US" sz="2400" dirty="0"/>
              <a:t>}) / |</a:t>
            </a:r>
            <a:r>
              <a:rPr lang="en-US" sz="2400" dirty="0" err="1"/>
              <a:t>H</a:t>
            </a:r>
            <a:r>
              <a:rPr lang="en-US" sz="2400" baseline="30000" dirty="0" err="1"/>
              <a:t>inc</a:t>
            </a:r>
            <a:r>
              <a:rPr lang="en-US" sz="2400" dirty="0"/>
              <a:t>|</a:t>
            </a:r>
          </a:p>
        </p:txBody>
      </p:sp>
    </p:spTree>
    <p:extLst>
      <p:ext uri="{BB962C8B-B14F-4D97-AF65-F5344CB8AC3E}">
        <p14:creationId xmlns:p14="http://schemas.microsoft.com/office/powerpoint/2010/main" val="22883798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1AB7F9-2BD8-4958-B7F3-95ECB63DE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= </a:t>
            </a:r>
            <a:r>
              <a:rPr lang="en-US" altLang="zh-CN" dirty="0"/>
              <a:t>λ; N = 500, </a:t>
            </a:r>
            <a:r>
              <a:rPr lang="en-US" altLang="zh-CN" sz="4000" dirty="0"/>
              <a:t>full field</a:t>
            </a:r>
            <a:endParaRPr 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A424CFA-5CE5-46F3-82DE-AF996189B24C}"/>
              </a:ext>
            </a:extLst>
          </p:cNvPr>
          <p:cNvSpPr txBox="1"/>
          <p:nvPr/>
        </p:nvSpPr>
        <p:spPr>
          <a:xfrm>
            <a:off x="1684281" y="1690686"/>
            <a:ext cx="27035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For TM, |</a:t>
            </a:r>
            <a:r>
              <a:rPr lang="en-US" sz="2400" dirty="0" err="1"/>
              <a:t>Ez</a:t>
            </a:r>
            <a:r>
              <a:rPr lang="en-US" sz="2400" dirty="0"/>
              <a:t>| / |</a:t>
            </a:r>
            <a:r>
              <a:rPr lang="en-US" sz="2400" dirty="0" err="1"/>
              <a:t>E</a:t>
            </a:r>
            <a:r>
              <a:rPr lang="en-US" sz="2400" baseline="30000" dirty="0" err="1"/>
              <a:t>inc</a:t>
            </a:r>
            <a:r>
              <a:rPr lang="en-US" sz="2400" dirty="0"/>
              <a:t>|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48D64B0-B76B-4964-8218-009357214ED4}"/>
              </a:ext>
            </a:extLst>
          </p:cNvPr>
          <p:cNvSpPr txBox="1"/>
          <p:nvPr/>
        </p:nvSpPr>
        <p:spPr>
          <a:xfrm>
            <a:off x="7158108" y="1690687"/>
            <a:ext cx="26747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For TE, |Hz| / |</a:t>
            </a:r>
            <a:r>
              <a:rPr lang="en-US" sz="2400" dirty="0" err="1"/>
              <a:t>H</a:t>
            </a:r>
            <a:r>
              <a:rPr lang="en-US" sz="2400" baseline="30000" dirty="0" err="1"/>
              <a:t>inc</a:t>
            </a:r>
            <a:r>
              <a:rPr lang="en-US" sz="2400" dirty="0"/>
              <a:t>|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F569CE-28E5-4C50-B8A1-E8D45830A3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063" y="2152353"/>
            <a:ext cx="4571999" cy="45719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A2EB07D-C4B7-40F6-8A2D-46EEF15BE6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998" y="2152353"/>
            <a:ext cx="4571999" cy="4571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9916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1AB7F9-2BD8-4958-B7F3-95ECB63DE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= </a:t>
            </a:r>
            <a:r>
              <a:rPr lang="en-US" altLang="zh-CN" dirty="0"/>
              <a:t>λ; N = 500, </a:t>
            </a:r>
            <a:r>
              <a:rPr lang="en-US" altLang="zh-CN" sz="3200" dirty="0"/>
              <a:t>full field – </a:t>
            </a:r>
            <a:r>
              <a:rPr lang="en-US" altLang="zh-CN" sz="3200" b="1" dirty="0">
                <a:solidFill>
                  <a:srgbClr val="FF0000"/>
                </a:solidFill>
              </a:rPr>
              <a:t>time domain snapshot 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F569CE-28E5-4C50-B8A1-E8D45830A3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063" y="2228553"/>
            <a:ext cx="4571998" cy="44195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A2EB07D-C4B7-40F6-8A2D-46EEF15BE6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998" y="2228553"/>
            <a:ext cx="4571998" cy="441959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79C7A82-F49A-4F20-8AE5-2D7746352921}"/>
              </a:ext>
            </a:extLst>
          </p:cNvPr>
          <p:cNvSpPr txBox="1"/>
          <p:nvPr/>
        </p:nvSpPr>
        <p:spPr>
          <a:xfrm>
            <a:off x="10501640" y="843240"/>
            <a:ext cx="740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(t = 0)</a:t>
            </a:r>
          </a:p>
        </p:txBody>
      </p:sp>
      <p:sp>
        <p:nvSpPr>
          <p:cNvPr id="10" name="文本框 3">
            <a:extLst>
              <a:ext uri="{FF2B5EF4-FFF2-40B4-BE49-F238E27FC236}">
                <a16:creationId xmlns:a16="http://schemas.microsoft.com/office/drawing/2014/main" id="{F77BF653-0944-48F5-9D15-5B439EAF9AB2}"/>
              </a:ext>
            </a:extLst>
          </p:cNvPr>
          <p:cNvSpPr txBox="1"/>
          <p:nvPr/>
        </p:nvSpPr>
        <p:spPr>
          <a:xfrm>
            <a:off x="1174328" y="1690687"/>
            <a:ext cx="39731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For TM, Re(</a:t>
            </a:r>
            <a:r>
              <a:rPr lang="en-US" sz="2400" dirty="0" err="1"/>
              <a:t>Ez</a:t>
            </a:r>
            <a:r>
              <a:rPr lang="en-US" sz="2400" dirty="0"/>
              <a:t>*e^{</a:t>
            </a:r>
            <a:r>
              <a:rPr lang="en-US" sz="2400" dirty="0" err="1"/>
              <a:t>jwt</a:t>
            </a:r>
            <a:r>
              <a:rPr lang="en-US" sz="2400" dirty="0"/>
              <a:t>}) / |</a:t>
            </a:r>
            <a:r>
              <a:rPr lang="en-US" sz="2400" dirty="0" err="1"/>
              <a:t>E</a:t>
            </a:r>
            <a:r>
              <a:rPr lang="en-US" sz="2400" baseline="30000" dirty="0" err="1"/>
              <a:t>inc</a:t>
            </a:r>
            <a:r>
              <a:rPr lang="en-US" sz="2400" dirty="0"/>
              <a:t>|</a:t>
            </a:r>
          </a:p>
        </p:txBody>
      </p:sp>
      <p:sp>
        <p:nvSpPr>
          <p:cNvPr id="11" name="文本框 4">
            <a:extLst>
              <a:ext uri="{FF2B5EF4-FFF2-40B4-BE49-F238E27FC236}">
                <a16:creationId xmlns:a16="http://schemas.microsoft.com/office/drawing/2014/main" id="{F8B82841-0D7A-4D70-A478-7F85615E7845}"/>
              </a:ext>
            </a:extLst>
          </p:cNvPr>
          <p:cNvSpPr txBox="1"/>
          <p:nvPr/>
        </p:nvSpPr>
        <p:spPr>
          <a:xfrm>
            <a:off x="6648155" y="1690688"/>
            <a:ext cx="39442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For TE, Re(Hz*e^{</a:t>
            </a:r>
            <a:r>
              <a:rPr lang="en-US" sz="2400" dirty="0" err="1"/>
              <a:t>jwt</a:t>
            </a:r>
            <a:r>
              <a:rPr lang="en-US" sz="2400" dirty="0"/>
              <a:t>}) / |</a:t>
            </a:r>
            <a:r>
              <a:rPr lang="en-US" sz="2400" dirty="0" err="1"/>
              <a:t>H</a:t>
            </a:r>
            <a:r>
              <a:rPr lang="en-US" sz="2400" baseline="30000" dirty="0" err="1"/>
              <a:t>inc</a:t>
            </a:r>
            <a:r>
              <a:rPr lang="en-US" sz="2400" dirty="0"/>
              <a:t>|</a:t>
            </a:r>
          </a:p>
        </p:txBody>
      </p:sp>
    </p:spTree>
    <p:extLst>
      <p:ext uri="{BB962C8B-B14F-4D97-AF65-F5344CB8AC3E}">
        <p14:creationId xmlns:p14="http://schemas.microsoft.com/office/powerpoint/2010/main" val="37383658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7A5E14D-63CA-4A39-9B8C-C811F0A67ED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Thanks!       Q?&amp;A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E8A95A0C-288A-42B1-9337-F67DD7BA139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7752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EE6ACA-0C60-451F-B514-C25298A2EC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setup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D67F6EC-0951-40E1-873B-E12E0772B0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Top View</a:t>
            </a:r>
            <a:endParaRPr 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F59E858-315A-4EAB-97D4-32D0159584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5137" y="1847850"/>
            <a:ext cx="6181725" cy="316230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8D6E2B4E-9A00-4129-894F-DA446C796AE8}"/>
              </a:ext>
            </a:extLst>
          </p:cNvPr>
          <p:cNvSpPr txBox="1"/>
          <p:nvPr/>
        </p:nvSpPr>
        <p:spPr>
          <a:xfrm>
            <a:off x="1083733" y="5325533"/>
            <a:ext cx="67512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Incident plane wave -&gt; two polarizations (TM with </a:t>
            </a:r>
            <a:r>
              <a:rPr lang="en-US" dirty="0" err="1"/>
              <a:t>Ez</a:t>
            </a:r>
            <a:r>
              <a:rPr lang="en-US" dirty="0"/>
              <a:t>, TE with Hz) </a:t>
            </a:r>
          </a:p>
          <a:p>
            <a:endParaRPr lang="en-US" dirty="0"/>
          </a:p>
          <a:p>
            <a:r>
              <a:rPr lang="en-US" dirty="0"/>
              <a:t>Vacuum outside the conducting infinitely long cylinder -&gt; </a:t>
            </a:r>
            <a:r>
              <a:rPr lang="en-US" altLang="zh-CN" dirty="0"/>
              <a:t>ε = ε</a:t>
            </a:r>
            <a:r>
              <a:rPr lang="en-US" altLang="zh-CN" baseline="-25000" dirty="0"/>
              <a:t>0</a:t>
            </a:r>
            <a:r>
              <a:rPr lang="en-US" altLang="zh-CN" dirty="0"/>
              <a:t>, μ = μ</a:t>
            </a:r>
            <a:r>
              <a:rPr lang="en-US" altLang="zh-CN" baseline="-25000" dirty="0"/>
              <a:t>0</a:t>
            </a:r>
            <a:endParaRPr lang="en-US" baseline="-25000" dirty="0"/>
          </a:p>
        </p:txBody>
      </p:sp>
    </p:spTree>
    <p:extLst>
      <p:ext uri="{BB962C8B-B14F-4D97-AF65-F5344CB8AC3E}">
        <p14:creationId xmlns:p14="http://schemas.microsoft.com/office/powerpoint/2010/main" val="28813186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903158-619E-4D92-B773-6C5681CFF3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PDE vs Integral Equation for TM polarization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A155D3F-4863-4B8F-9840-28BC271C64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Helmholtz equation with source of the plane wave </a:t>
            </a:r>
            <a:r>
              <a:rPr lang="en-US" dirty="0" err="1"/>
              <a:t>J</a:t>
            </a:r>
            <a:r>
              <a:rPr lang="en-US" baseline="-25000" dirty="0" err="1"/>
              <a:t>i,z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i="1" dirty="0"/>
              <a:t>electric-field integral equation </a:t>
            </a:r>
            <a:r>
              <a:rPr lang="en-US" dirty="0"/>
              <a:t>(EFIE), using boundary conditions</a:t>
            </a:r>
          </a:p>
          <a:p>
            <a:endParaRPr lang="en-US" dirty="0"/>
          </a:p>
          <a:p>
            <a:endParaRPr lang="en-US" dirty="0"/>
          </a:p>
          <a:p>
            <a:endParaRPr lang="en-US" sz="2000" dirty="0"/>
          </a:p>
          <a:p>
            <a:r>
              <a:rPr lang="en-US" sz="2000" dirty="0"/>
              <a:t>boundary conditions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0EB8FB8-15E7-4A42-A042-837CED1A7B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90095" y="2432578"/>
            <a:ext cx="5781675" cy="638175"/>
          </a:xfrm>
          <a:prstGeom prst="rect">
            <a:avLst/>
          </a:prstGeom>
        </p:spPr>
      </p:pic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D744ED3C-41F8-4BB2-94A4-DCFCF05D1167}"/>
              </a:ext>
            </a:extLst>
          </p:cNvPr>
          <p:cNvCxnSpPr>
            <a:stCxn id="6" idx="1"/>
          </p:cNvCxnSpPr>
          <p:nvPr/>
        </p:nvCxnSpPr>
        <p:spPr>
          <a:xfrm flipH="1" flipV="1">
            <a:off x="9431867" y="4097867"/>
            <a:ext cx="197510" cy="1940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>
            <a:extLst>
              <a:ext uri="{FF2B5EF4-FFF2-40B4-BE49-F238E27FC236}">
                <a16:creationId xmlns:a16="http://schemas.microsoft.com/office/drawing/2014/main" id="{9D7F0331-389C-4804-B3B4-76F2031C2CE0}"/>
              </a:ext>
            </a:extLst>
          </p:cNvPr>
          <p:cNvGrpSpPr/>
          <p:nvPr/>
        </p:nvGrpSpPr>
        <p:grpSpPr>
          <a:xfrm>
            <a:off x="9338733" y="3796683"/>
            <a:ext cx="2316948" cy="2279052"/>
            <a:chOff x="9338733" y="3796683"/>
            <a:chExt cx="2316948" cy="2279052"/>
          </a:xfrm>
        </p:grpSpPr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EDE3F6A9-2C3C-4A19-AD95-C606D69F8DBB}"/>
                </a:ext>
              </a:extLst>
            </p:cNvPr>
            <p:cNvSpPr/>
            <p:nvPr/>
          </p:nvSpPr>
          <p:spPr>
            <a:xfrm>
              <a:off x="9338733" y="4001294"/>
              <a:ext cx="1984639" cy="1984639"/>
            </a:xfrm>
            <a:prstGeom prst="ellipse">
              <a:avLst/>
            </a:prstGeom>
            <a:noFill/>
            <a:ln w="2857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7D7C6631-8131-4631-BD0D-03937428C474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1052" y="4856470"/>
              <a:ext cx="329524" cy="274286"/>
            </a:xfrm>
            <a:prstGeom prst="rect">
              <a:avLst/>
            </a:prstGeom>
          </p:spPr>
        </p:pic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C407C0BA-B965-4F10-B9D7-34CFA2BD4535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04252" y="3796683"/>
              <a:ext cx="451429" cy="274286"/>
            </a:xfrm>
            <a:prstGeom prst="rect">
              <a:avLst/>
            </a:prstGeom>
          </p:spPr>
        </p:pic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88148F89-2481-4FC9-A47D-10ACF086B5EE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02372" y="5807163"/>
              <a:ext cx="302857" cy="268572"/>
            </a:xfrm>
            <a:prstGeom prst="rect">
              <a:avLst/>
            </a:prstGeom>
          </p:spPr>
        </p:pic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7A523618-75AE-4C2F-8CF7-05CEE70342C8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56044" y="3855948"/>
              <a:ext cx="173333" cy="222857"/>
            </a:xfrm>
            <a:prstGeom prst="rect">
              <a:avLst/>
            </a:prstGeom>
          </p:spPr>
        </p:pic>
      </p:grpSp>
      <p:pic>
        <p:nvPicPr>
          <p:cNvPr id="21" name="图片 20">
            <a:extLst>
              <a:ext uri="{FF2B5EF4-FFF2-40B4-BE49-F238E27FC236}">
                <a16:creationId xmlns:a16="http://schemas.microsoft.com/office/drawing/2014/main" id="{105F0CF0-3572-465E-8ED7-84DEE2F4220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90095" y="3855948"/>
            <a:ext cx="6972300" cy="933450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0030331D-D4B1-4DDF-B4DE-7064A2F699B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26594" y="5636873"/>
            <a:ext cx="4049832" cy="932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4784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903158-619E-4D92-B773-6C5681CFF3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PDE vs Integral Equation for TM polarization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EA155D3F-4863-4B8F-9840-28BC271C646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i="1" dirty="0"/>
                  <a:t>electric-field integral equation </a:t>
                </a:r>
                <a:r>
                  <a:rPr lang="en-US" dirty="0"/>
                  <a:t>(EFIE)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Advantages</a:t>
                </a:r>
                <a:r>
                  <a:rPr lang="en-US" sz="2000" dirty="0"/>
                  <a:t>:</a:t>
                </a:r>
              </a:p>
              <a:p>
                <a:pPr lvl="1"/>
                <a:r>
                  <a:rPr lang="en-US" dirty="0"/>
                  <a:t>Solve in scatter’s region</a:t>
                </a:r>
              </a:p>
              <a:p>
                <a:pPr lvl="1"/>
                <a:r>
                  <a:rPr lang="en-US" dirty="0"/>
                  <a:t>Only solve the boundary elements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Obtain the field solution at any points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i="0" smtClean="0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∞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Limitations:</a:t>
                </a:r>
              </a:p>
              <a:p>
                <a:pPr lvl="1"/>
                <a:r>
                  <a:rPr lang="en-US" dirty="0"/>
                  <a:t>Homogenous and open space for a simple Green’s function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EA155D3F-4863-4B8F-9840-28BC271C646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6"/>
                <a:stretch>
                  <a:fillRect l="-928" t="-28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椭圆 5">
            <a:extLst>
              <a:ext uri="{FF2B5EF4-FFF2-40B4-BE49-F238E27FC236}">
                <a16:creationId xmlns:a16="http://schemas.microsoft.com/office/drawing/2014/main" id="{EDE3F6A9-2C3C-4A19-AD95-C606D69F8DBB}"/>
              </a:ext>
            </a:extLst>
          </p:cNvPr>
          <p:cNvSpPr/>
          <p:nvPr/>
        </p:nvSpPr>
        <p:spPr>
          <a:xfrm>
            <a:off x="9338733" y="4001294"/>
            <a:ext cx="1984639" cy="1984639"/>
          </a:xfrm>
          <a:prstGeom prst="ellipse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D7C6631-8131-4631-BD0D-03937428C47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1052" y="4856470"/>
            <a:ext cx="329524" cy="27428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407C0BA-B965-4F10-B9D7-34CFA2BD4535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4252" y="3796683"/>
            <a:ext cx="451429" cy="274286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88148F89-2481-4FC9-A47D-10ACF086B5EE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2372" y="5807163"/>
            <a:ext cx="302857" cy="268572"/>
          </a:xfrm>
          <a:prstGeom prst="rect">
            <a:avLst/>
          </a:prstGeom>
        </p:spPr>
      </p:pic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D744ED3C-41F8-4BB2-94A4-DCFCF05D1167}"/>
              </a:ext>
            </a:extLst>
          </p:cNvPr>
          <p:cNvCxnSpPr>
            <a:stCxn id="6" idx="1"/>
          </p:cNvCxnSpPr>
          <p:nvPr/>
        </p:nvCxnSpPr>
        <p:spPr>
          <a:xfrm flipH="1" flipV="1">
            <a:off x="9431867" y="4097867"/>
            <a:ext cx="197510" cy="1940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图片 19">
            <a:extLst>
              <a:ext uri="{FF2B5EF4-FFF2-40B4-BE49-F238E27FC236}">
                <a16:creationId xmlns:a16="http://schemas.microsoft.com/office/drawing/2014/main" id="{7A523618-75AE-4C2F-8CF7-05CEE70342C8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6044" y="3855948"/>
            <a:ext cx="173333" cy="222857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105F0CF0-3572-465E-8ED7-84DEE2F4220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46291" y="2248956"/>
            <a:ext cx="6972300" cy="93345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FCD3BED-8E59-4104-99F9-E15756A0928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31424" y="4582116"/>
            <a:ext cx="4886123" cy="54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9443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F4768FE7-42B8-42C3-AD33-FA9A98F589BD}"/>
              </a:ext>
            </a:extLst>
          </p:cNvPr>
          <p:cNvCxnSpPr/>
          <p:nvPr/>
        </p:nvCxnSpPr>
        <p:spPr>
          <a:xfrm>
            <a:off x="9093200" y="5003800"/>
            <a:ext cx="281093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4FC84D30-1D60-4FAB-94CA-F4201BE6BA75}"/>
              </a:ext>
            </a:extLst>
          </p:cNvPr>
          <p:cNvCxnSpPr>
            <a:cxnSpLocks/>
          </p:cNvCxnSpPr>
          <p:nvPr/>
        </p:nvCxnSpPr>
        <p:spPr>
          <a:xfrm rot="16200000">
            <a:off x="8942744" y="5003799"/>
            <a:ext cx="281093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>
            <a:extLst>
              <a:ext uri="{FF2B5EF4-FFF2-40B4-BE49-F238E27FC236}">
                <a16:creationId xmlns:a16="http://schemas.microsoft.com/office/drawing/2014/main" id="{D24D7A83-6B59-48ED-B54D-C3ABF4DB60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Discretization 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41F60E5-06C0-440A-900D-620F05ED3A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 uniform boundary elements</a:t>
            </a:r>
          </a:p>
          <a:p>
            <a:pPr lvl="1"/>
            <a:r>
              <a:rPr lang="en-US" dirty="0"/>
              <a:t>Small segments </a:t>
            </a:r>
          </a:p>
          <a:p>
            <a:pPr lvl="1"/>
            <a:r>
              <a:rPr lang="en-US" dirty="0"/>
              <a:t>Assume the surface current density over each segment is a constant</a:t>
            </a:r>
          </a:p>
          <a:p>
            <a:endParaRPr lang="en-US" dirty="0"/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3DEE5BE9-2EAA-4900-9E84-1A0F7D289339}"/>
              </a:ext>
            </a:extLst>
          </p:cNvPr>
          <p:cNvSpPr/>
          <p:nvPr/>
        </p:nvSpPr>
        <p:spPr>
          <a:xfrm>
            <a:off x="9338733" y="4001294"/>
            <a:ext cx="1984639" cy="1984639"/>
          </a:xfrm>
          <a:prstGeom prst="ellipse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0B9C574-5A3E-4C02-AB11-DF4DF581140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2372" y="5807163"/>
            <a:ext cx="302857" cy="268572"/>
          </a:xfrm>
          <a:prstGeom prst="rect">
            <a:avLst/>
          </a:prstGeom>
        </p:spPr>
      </p:pic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0A634C1C-5A10-4557-A13B-8CADF139CF3F}"/>
              </a:ext>
            </a:extLst>
          </p:cNvPr>
          <p:cNvCxnSpPr/>
          <p:nvPr/>
        </p:nvCxnSpPr>
        <p:spPr>
          <a:xfrm>
            <a:off x="11215220" y="4868333"/>
            <a:ext cx="21630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045DA965-E678-441A-86BD-F9C64B454BD6}"/>
              </a:ext>
            </a:extLst>
          </p:cNvPr>
          <p:cNvCxnSpPr/>
          <p:nvPr/>
        </p:nvCxnSpPr>
        <p:spPr>
          <a:xfrm>
            <a:off x="11205229" y="5113867"/>
            <a:ext cx="21630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图片 14">
            <a:extLst>
              <a:ext uri="{FF2B5EF4-FFF2-40B4-BE49-F238E27FC236}">
                <a16:creationId xmlns:a16="http://schemas.microsoft.com/office/drawing/2014/main" id="{E561E17C-61C5-4960-AE58-DD6C5A1F51C9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9351" y="4315880"/>
            <a:ext cx="238095" cy="186667"/>
          </a:xfrm>
          <a:prstGeom prst="rect">
            <a:avLst/>
          </a:prstGeom>
        </p:spPr>
      </p:pic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627D6736-0641-4D0D-93D3-62D31E40097F}"/>
              </a:ext>
            </a:extLst>
          </p:cNvPr>
          <p:cNvCxnSpPr>
            <a:endCxn id="15" idx="2"/>
          </p:cNvCxnSpPr>
          <p:nvPr/>
        </p:nvCxnSpPr>
        <p:spPr>
          <a:xfrm flipV="1">
            <a:off x="11481405" y="4502547"/>
            <a:ext cx="346994" cy="4629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92418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442F32-464C-4CBE-8389-A6833AA4D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 matrix construction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2DFD6AA-CED2-4FBD-92AA-BF13880246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Using midpoint integration</a:t>
            </a:r>
          </a:p>
          <a:p>
            <a:endParaRPr 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EE51A27-C751-48C2-A12D-325C006D44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8475" y="2409825"/>
            <a:ext cx="6115050" cy="203835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359C5D44-2C02-460B-BCA0-FE9A3D7BA7BC}"/>
              </a:ext>
            </a:extLst>
          </p:cNvPr>
          <p:cNvSpPr txBox="1"/>
          <p:nvPr/>
        </p:nvSpPr>
        <p:spPr>
          <a:xfrm>
            <a:off x="1794933" y="3198167"/>
            <a:ext cx="10733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For TM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6459F99-CEBE-4D63-929B-FCC7C108460A}"/>
              </a:ext>
            </a:extLst>
          </p:cNvPr>
          <p:cNvSpPr txBox="1"/>
          <p:nvPr/>
        </p:nvSpPr>
        <p:spPr>
          <a:xfrm>
            <a:off x="1794933" y="5038907"/>
            <a:ext cx="9610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For TE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EE45363-B433-4865-9427-2D782567ED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8475" y="4441065"/>
            <a:ext cx="6715125" cy="165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0312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1AB7F9-2BD8-4958-B7F3-95ECB63DE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= </a:t>
            </a:r>
            <a:r>
              <a:rPr lang="en-US" altLang="zh-CN" dirty="0"/>
              <a:t>λ; N = 500, surface current J</a:t>
            </a:r>
            <a:endParaRPr 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A424CFA-5CE5-46F3-82DE-AF996189B24C}"/>
              </a:ext>
            </a:extLst>
          </p:cNvPr>
          <p:cNvSpPr txBox="1"/>
          <p:nvPr/>
        </p:nvSpPr>
        <p:spPr>
          <a:xfrm>
            <a:off x="2243667" y="1690688"/>
            <a:ext cx="10733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For TM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48D64B0-B76B-4964-8218-009357214ED4}"/>
              </a:ext>
            </a:extLst>
          </p:cNvPr>
          <p:cNvSpPr txBox="1"/>
          <p:nvPr/>
        </p:nvSpPr>
        <p:spPr>
          <a:xfrm>
            <a:off x="8034867" y="1646471"/>
            <a:ext cx="9610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For 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F569CE-28E5-4C50-B8A1-E8D45830A3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065" y="2152353"/>
            <a:ext cx="4729995" cy="4572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A2EB07D-C4B7-40F6-8A2D-46EEF15BE6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152353"/>
            <a:ext cx="4729995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5591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1AB7F9-2BD8-4958-B7F3-95ECB63DE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= </a:t>
            </a:r>
            <a:r>
              <a:rPr lang="en-US" altLang="zh-CN" dirty="0"/>
              <a:t>λ; N = 500, </a:t>
            </a:r>
            <a:r>
              <a:rPr lang="en-US" altLang="zh-CN" sz="3200" dirty="0"/>
              <a:t>coefficients in the analytic solution series</a:t>
            </a:r>
            <a:endParaRPr 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A424CFA-5CE5-46F3-82DE-AF996189B24C}"/>
              </a:ext>
            </a:extLst>
          </p:cNvPr>
          <p:cNvSpPr txBox="1"/>
          <p:nvPr/>
        </p:nvSpPr>
        <p:spPr>
          <a:xfrm>
            <a:off x="2243667" y="1690688"/>
            <a:ext cx="10733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For TM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48D64B0-B76B-4964-8218-009357214ED4}"/>
              </a:ext>
            </a:extLst>
          </p:cNvPr>
          <p:cNvSpPr txBox="1"/>
          <p:nvPr/>
        </p:nvSpPr>
        <p:spPr>
          <a:xfrm>
            <a:off x="8034867" y="1646471"/>
            <a:ext cx="9610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For 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F569CE-28E5-4C50-B8A1-E8D45830A3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065" y="2664605"/>
            <a:ext cx="4729995" cy="354749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A2EB07D-C4B7-40F6-8A2D-46EEF15BE6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664605"/>
            <a:ext cx="4729995" cy="3547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8120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3B1AB7F9-2BD8-4958-B7F3-95ECB63DE8A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r = </a:t>
                </a:r>
                <a:r>
                  <a:rPr lang="en-US" altLang="zh-CN" dirty="0"/>
                  <a:t>λ; N = 500, </a:t>
                </a:r>
                <a:r>
                  <a:rPr lang="en-US" altLang="zh-CN" sz="3200" dirty="0"/>
                  <a:t>bistatic scattering width</a:t>
                </a:r>
                <a:r>
                  <a:rPr lang="en-US" altLang="zh-CN" sz="4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32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r>
                      <a:rPr lang="en-US" altLang="zh-CN" sz="32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3200" b="0" i="1" smtClean="0"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altLang="zh-CN" sz="3200" b="0" i="1" smtClean="0">
                        <a:latin typeface="Cambria Math" panose="02040503050406030204" pitchFamily="18" charset="0"/>
                      </a:rPr>
                      <m:t>)   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3B1AB7F9-2BD8-4958-B7F3-95ECB63DE8A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83F569CE-28E5-4C50-B8A1-E8D45830A3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4842" y="2286000"/>
            <a:ext cx="4729995" cy="45719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A2EB07D-C4B7-40F6-8A2D-46EEF15BE6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9677" y="2286001"/>
            <a:ext cx="4729995" cy="4571999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8A424CFA-5CE5-46F3-82DE-AF996189B24C}"/>
              </a:ext>
            </a:extLst>
          </p:cNvPr>
          <p:cNvSpPr txBox="1"/>
          <p:nvPr/>
        </p:nvSpPr>
        <p:spPr>
          <a:xfrm>
            <a:off x="4583185" y="2649638"/>
            <a:ext cx="10733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For TM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48D64B0-B76B-4964-8218-009357214ED4}"/>
              </a:ext>
            </a:extLst>
          </p:cNvPr>
          <p:cNvSpPr txBox="1"/>
          <p:nvPr/>
        </p:nvSpPr>
        <p:spPr>
          <a:xfrm>
            <a:off x="9313180" y="2649638"/>
            <a:ext cx="9610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For TE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C1FD9B4-B491-48DF-A60C-677413FB34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8495" y="1633578"/>
            <a:ext cx="5303521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73719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7.9865"/>
  <p:tag name="ORIGINALWIDTH" val="129.7338"/>
  <p:tag name="LATEXADDIN" val="\documentclass{article}&#10;\usepackage{amsmath}&#10;\pagestyle{empty}&#10;\begin{document}&#10;&#10;$$&#10;\Omega_0&#10;$$&#10;&#10;&#10;\end{document}"/>
  <p:tag name="IGUANATEXSIZE" val="25"/>
  <p:tag name="IGUANATEXCURSOR" val="9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3.49078"/>
  <p:tag name="ORIGINALWIDTH" val="93.73827"/>
  <p:tag name="LATEXADDIN" val="\documentclass{article}&#10;\usepackage{amsmath}&#10;\pagestyle{empty}&#10;\begin{document}&#10;&#10;$$&#10;s_1&#10;$$&#10;&#10;&#10;\end{document}"/>
  <p:tag name="IGUANATEXSIZE" val="25"/>
  <p:tag name="IGUANATEXCURSOR" val="8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7.9865"/>
  <p:tag name="ORIGINALWIDTH" val="177.7278"/>
  <p:tag name="LATEXADDIN" val="\documentclass{article}&#10;\usepackage{amsmath}&#10;\pagestyle{empty}&#10;\begin{document}&#10;&#10;$$&#10;\Omega_{\infty}&#10;$$&#10;&#10;&#10;\end{document}"/>
  <p:tag name="IGUANATEXSIZE" val="25"/>
  <p:tag name="IGUANATEXCURSOR" val="9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5.7368"/>
  <p:tag name="ORIGINALWIDTH" val="119.2351"/>
  <p:tag name="LATEXADDIN" val="\documentclass{article}&#10;\usepackage{amsmath}&#10;\pagestyle{empty}&#10;\begin{document}&#10;&#10;$$&#10;\Gamma_0&#10;$$&#10;&#10;&#10;\end{document}"/>
  <p:tag name="IGUANATEXSIZE" val="25"/>
  <p:tag name="IGUANATEXCURSOR" val="9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.73905"/>
  <p:tag name="ORIGINALWIDTH" val="68.24149"/>
  <p:tag name="LATEXADDIN" val="\documentclass{article}&#10;\usepackage{amsmath}&#10;\pagestyle{empty}&#10;\begin{document}&#10;&#10;$$&#10;\hat{n}&#10;$$&#10;&#10;&#10;\end{document}"/>
  <p:tag name="IGUANATEXSIZE" val="25"/>
  <p:tag name="IGUANATEXCURSOR" val="9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7.9865"/>
  <p:tag name="ORIGINALWIDTH" val="129.7338"/>
  <p:tag name="LATEXADDIN" val="\documentclass{article}&#10;\usepackage{amsmath}&#10;\pagestyle{empty}&#10;\begin{document}&#10;&#10;$$&#10;\Omega_0&#10;$$&#10;&#10;&#10;\end{document}"/>
  <p:tag name="IGUANATEXSIZE" val="25"/>
  <p:tag name="IGUANATEXCURSOR" val="9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7.9865"/>
  <p:tag name="ORIGINALWIDTH" val="177.7278"/>
  <p:tag name="LATEXADDIN" val="\documentclass{article}&#10;\usepackage{amsmath}&#10;\pagestyle{empty}&#10;\begin{document}&#10;&#10;$$&#10;\Omega_{\infty}&#10;$$&#10;&#10;&#10;\end{document}"/>
  <p:tag name="IGUANATEXSIZE" val="25"/>
  <p:tag name="IGUANATEXCURSOR" val="9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5.7368"/>
  <p:tag name="ORIGINALWIDTH" val="119.2351"/>
  <p:tag name="LATEXADDIN" val="\documentclass{article}&#10;\usepackage{amsmath}&#10;\pagestyle{empty}&#10;\begin{document}&#10;&#10;$$&#10;\Gamma_0&#10;$$&#10;&#10;&#10;\end{document}"/>
  <p:tag name="IGUANATEXSIZE" val="25"/>
  <p:tag name="IGUANATEXCURSOR" val="9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.73905"/>
  <p:tag name="ORIGINALWIDTH" val="68.24149"/>
  <p:tag name="LATEXADDIN" val="\documentclass{article}&#10;\usepackage{amsmath}&#10;\pagestyle{empty}&#10;\begin{document}&#10;&#10;$$&#10;\hat{n}&#10;$$&#10;&#10;&#10;\end{document}"/>
  <p:tag name="IGUANATEXSIZE" val="25"/>
  <p:tag name="IGUANATEXCURSOR" val="9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5.7368"/>
  <p:tag name="ORIGINALWIDTH" val="119.2351"/>
  <p:tag name="LATEXADDIN" val="\documentclass{article}&#10;\usepackage{amsmath}&#10;\pagestyle{empty}&#10;\begin{document}&#10;&#10;$$&#10;\Gamma_0&#10;$$&#10;&#10;&#10;\end{document}"/>
  <p:tag name="IGUANATEXSIZE" val="25"/>
  <p:tag name="IGUANATEXCURSOR" val="9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241</TotalTime>
  <Words>357</Words>
  <Application>Microsoft Office PowerPoint</Application>
  <PresentationFormat>宽屏</PresentationFormat>
  <Paragraphs>60</Paragraphs>
  <Slides>14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1" baseType="lpstr">
      <vt:lpstr>等线</vt:lpstr>
      <vt:lpstr>等线 Light</vt:lpstr>
      <vt:lpstr>Arial</vt:lpstr>
      <vt:lpstr>Calibri</vt:lpstr>
      <vt:lpstr>Calibri Light</vt:lpstr>
      <vt:lpstr>Cambria Math</vt:lpstr>
      <vt:lpstr>Office 主题​​</vt:lpstr>
      <vt:lpstr> MoM in 2D analysis for scattering  by a conducting cylinder </vt:lpstr>
      <vt:lpstr>Problem setup</vt:lpstr>
      <vt:lpstr>PDE vs Integral Equation for TM polarization</vt:lpstr>
      <vt:lpstr>PDE vs Integral Equation for TM polarization</vt:lpstr>
      <vt:lpstr>Discretization </vt:lpstr>
      <vt:lpstr>Z matrix construction</vt:lpstr>
      <vt:lpstr>r = λ; N = 500, surface current J</vt:lpstr>
      <vt:lpstr>r = λ; N = 500, coefficients in the analytic solution series</vt:lpstr>
      <vt:lpstr>r = λ; N = 500, bistatic scattering width σ_2D (ϕ)   </vt:lpstr>
      <vt:lpstr>r = λ; N = 500, scattered field</vt:lpstr>
      <vt:lpstr>r = λ; N = 500, scattered field – time domain snapshot</vt:lpstr>
      <vt:lpstr>r = λ; N = 500, full field</vt:lpstr>
      <vt:lpstr>r = λ; N = 500, full field – time domain snapshot </vt:lpstr>
      <vt:lpstr>Thanks!       Q?&amp;A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MoM in 2D analysis for scattering  by a conducting cylinder</dc:title>
  <dc:creator>Yifan Wang</dc:creator>
  <cp:lastModifiedBy>Yifan Wang</cp:lastModifiedBy>
  <cp:revision>13</cp:revision>
  <dcterms:created xsi:type="dcterms:W3CDTF">2018-05-04T16:14:03Z</dcterms:created>
  <dcterms:modified xsi:type="dcterms:W3CDTF">2018-05-05T04:25:02Z</dcterms:modified>
</cp:coreProperties>
</file>